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63" r:id="rId3"/>
    <p:sldId id="265" r:id="rId4"/>
    <p:sldId id="266" r:id="rId5"/>
    <p:sldId id="268" r:id="rId6"/>
    <p:sldId id="267" r:id="rId7"/>
    <p:sldId id="270" r:id="rId8"/>
    <p:sldId id="269" r:id="rId9"/>
    <p:sldId id="271" r:id="rId10"/>
    <p:sldId id="262" r:id="rId11"/>
  </p:sldIdLst>
  <p:sldSz cx="9144000" cy="5143500" type="screen16x9"/>
  <p:notesSz cx="6858000" cy="9144000"/>
  <p:embeddedFontLst>
    <p:embeddedFont>
      <p:font typeface="Cascadia Code" panose="020B0609020000020004" pitchFamily="49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  <p:bold r:id="rId18"/>
      <p:italic r:id="rId19"/>
      <p:boldItalic r:id="rId20"/>
    </p:embeddedFont>
    <p:embeddedFont>
      <p:font typeface="Inter Medium" panose="020B0604020202020204" charset="0"/>
      <p:regular r:id="rId21"/>
      <p:bold r:id="rId22"/>
    </p:embeddedFont>
    <p:embeddedFont>
      <p:font typeface="Inter SemiBold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D5BAEB-9E09-4589-9728-4D72D9787CA6}" v="6" dt="2025-04-16T12:36:01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03" y="11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 GUILLOT" userId="e238927bf76c9315" providerId="LiveId" clId="{CBD5BAEB-9E09-4589-9728-4D72D9787CA6}"/>
    <pc:docChg chg="undo custSel addSld modSld sldOrd">
      <pc:chgData name="Christophe GUILLOT" userId="e238927bf76c9315" providerId="LiveId" clId="{CBD5BAEB-9E09-4589-9728-4D72D9787CA6}" dt="2025-04-16T12:48:34.561" v="182" actId="6549"/>
      <pc:docMkLst>
        <pc:docMk/>
      </pc:docMkLst>
      <pc:sldChg chg="addSp modSp mod">
        <pc:chgData name="Christophe GUILLOT" userId="e238927bf76c9315" providerId="LiveId" clId="{CBD5BAEB-9E09-4589-9728-4D72D9787CA6}" dt="2025-04-16T12:41:25.459" v="168" actId="1076"/>
        <pc:sldMkLst>
          <pc:docMk/>
          <pc:sldMk cId="0" sldId="256"/>
        </pc:sldMkLst>
        <pc:spChg chg="add mod">
          <ac:chgData name="Christophe GUILLOT" userId="e238927bf76c9315" providerId="LiveId" clId="{CBD5BAEB-9E09-4589-9728-4D72D9787CA6}" dt="2025-04-16T12:40:26.637" v="167" actId="20577"/>
          <ac:spMkLst>
            <pc:docMk/>
            <pc:sldMk cId="0" sldId="256"/>
            <ac:spMk id="2" creationId="{A5AD966C-7E45-7085-F4D1-11DFF8E2AA36}"/>
          </ac:spMkLst>
        </pc:spChg>
        <pc:spChg chg="add mod">
          <ac:chgData name="Christophe GUILLOT" userId="e238927bf76c9315" providerId="LiveId" clId="{CBD5BAEB-9E09-4589-9728-4D72D9787CA6}" dt="2025-04-16T12:41:25.459" v="168" actId="1076"/>
          <ac:spMkLst>
            <pc:docMk/>
            <pc:sldMk cId="0" sldId="256"/>
            <ac:spMk id="3" creationId="{25FEE29C-939D-911A-4C03-F37E0CB9EBB3}"/>
          </ac:spMkLst>
        </pc:spChg>
        <pc:spChg chg="mod">
          <ac:chgData name="Christophe GUILLOT" userId="e238927bf76c9315" providerId="LiveId" clId="{CBD5BAEB-9E09-4589-9728-4D72D9787CA6}" dt="2025-04-16T12:20:59.286" v="55" actId="121"/>
          <ac:spMkLst>
            <pc:docMk/>
            <pc:sldMk cId="0" sldId="256"/>
            <ac:spMk id="54" creationId="{00000000-0000-0000-0000-000000000000}"/>
          </ac:spMkLst>
        </pc:spChg>
        <pc:spChg chg="mod">
          <ac:chgData name="Christophe GUILLOT" userId="e238927bf76c9315" providerId="LiveId" clId="{CBD5BAEB-9E09-4589-9728-4D72D9787CA6}" dt="2025-04-16T12:40:24.841" v="166" actId="20577"/>
          <ac:spMkLst>
            <pc:docMk/>
            <pc:sldMk cId="0" sldId="256"/>
            <ac:spMk id="57" creationId="{00000000-0000-0000-0000-000000000000}"/>
          </ac:spMkLst>
        </pc:spChg>
      </pc:sldChg>
      <pc:sldChg chg="modSp mod">
        <pc:chgData name="Christophe GUILLOT" userId="e238927bf76c9315" providerId="LiveId" clId="{CBD5BAEB-9E09-4589-9728-4D72D9787CA6}" dt="2025-04-16T12:48:34.561" v="182" actId="6549"/>
        <pc:sldMkLst>
          <pc:docMk/>
          <pc:sldMk cId="0" sldId="258"/>
        </pc:sldMkLst>
        <pc:spChg chg="mod">
          <ac:chgData name="Christophe GUILLOT" userId="e238927bf76c9315" providerId="LiveId" clId="{CBD5BAEB-9E09-4589-9728-4D72D9787CA6}" dt="2025-04-16T12:48:34.561" v="182" actId="6549"/>
          <ac:spMkLst>
            <pc:docMk/>
            <pc:sldMk cId="0" sldId="258"/>
            <ac:spMk id="68" creationId="{00000000-0000-0000-0000-000000000000}"/>
          </ac:spMkLst>
        </pc:spChg>
        <pc:spChg chg="mod">
          <ac:chgData name="Christophe GUILLOT" userId="e238927bf76c9315" providerId="LiveId" clId="{CBD5BAEB-9E09-4589-9728-4D72D9787CA6}" dt="2025-04-16T12:24:57.549" v="124" actId="1076"/>
          <ac:spMkLst>
            <pc:docMk/>
            <pc:sldMk cId="0" sldId="258"/>
            <ac:spMk id="69" creationId="{00000000-0000-0000-0000-000000000000}"/>
          </ac:spMkLst>
        </pc:spChg>
      </pc:sldChg>
      <pc:sldChg chg="delSp modSp mod">
        <pc:chgData name="Christophe GUILLOT" userId="e238927bf76c9315" providerId="LiveId" clId="{CBD5BAEB-9E09-4589-9728-4D72D9787CA6}" dt="2025-04-16T12:28:21.288" v="134" actId="478"/>
        <pc:sldMkLst>
          <pc:docMk/>
          <pc:sldMk cId="0" sldId="262"/>
        </pc:sldMkLst>
        <pc:spChg chg="del">
          <ac:chgData name="Christophe GUILLOT" userId="e238927bf76c9315" providerId="LiveId" clId="{CBD5BAEB-9E09-4589-9728-4D72D9787CA6}" dt="2025-04-16T12:28:21.288" v="134" actId="478"/>
          <ac:spMkLst>
            <pc:docMk/>
            <pc:sldMk cId="0" sldId="262"/>
            <ac:spMk id="112" creationId="{00000000-0000-0000-0000-000000000000}"/>
          </ac:spMkLst>
        </pc:spChg>
        <pc:picChg chg="mod">
          <ac:chgData name="Christophe GUILLOT" userId="e238927bf76c9315" providerId="LiveId" clId="{CBD5BAEB-9E09-4589-9728-4D72D9787CA6}" dt="2025-04-16T12:28:15.838" v="133" actId="1076"/>
          <ac:picMkLst>
            <pc:docMk/>
            <pc:sldMk cId="0" sldId="262"/>
            <ac:picMk id="111" creationId="{00000000-0000-0000-0000-000000000000}"/>
          </ac:picMkLst>
        </pc:picChg>
      </pc:sldChg>
      <pc:sldChg chg="modSp add mod ord">
        <pc:chgData name="Christophe GUILLOT" userId="e238927bf76c9315" providerId="LiveId" clId="{CBD5BAEB-9E09-4589-9728-4D72D9787CA6}" dt="2025-04-16T12:36:14.822" v="158"/>
        <pc:sldMkLst>
          <pc:docMk/>
          <pc:sldMk cId="1297379110" sldId="263"/>
        </pc:sldMkLst>
        <pc:spChg chg="mod">
          <ac:chgData name="Christophe GUILLOT" userId="e238927bf76c9315" providerId="LiveId" clId="{CBD5BAEB-9E09-4589-9728-4D72D9787CA6}" dt="2025-04-16T12:36:05.840" v="156" actId="20577"/>
          <ac:spMkLst>
            <pc:docMk/>
            <pc:sldMk cId="1297379110" sldId="263"/>
            <ac:spMk id="68" creationId="{134F3765-0CF2-9B41-5179-870B00BCEB2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7ed9f117a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7ed9f117a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98F5663-E65A-BF04-EEAD-5A2F97EFC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BFCB05FE-BFB7-0EB3-C3C7-ABB19537E3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96A2B7F1-7B64-263E-26BE-DE23BDC636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711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046203BD-F1A6-CC3B-314B-583629040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8842DC18-079F-03CE-ED81-9A694C9DCC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88293463-CBB6-C443-EE27-0B64597154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95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DE468FA-5E88-DE22-B0A0-982918833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ABE2833C-4AAA-8741-0F25-1E17F27001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CA942336-3C39-1A7C-4B1A-E42B1DD789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057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3E8A757-F076-602E-15C2-068EAEF8D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D83E0CA9-99B0-022D-64B2-753236BF93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85B01B03-DBE3-9FBF-470C-A9C873A134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080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0DB895A2-F3FE-0601-6F3D-925C14C57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A6CF5AB4-83D0-E024-29CF-DFD91F2835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6BA64F74-68F7-B890-FEEE-367BEA8F35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590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FC80ECB-2322-F709-443B-D75EE2E63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28FBCEE6-B304-8BDA-F56C-389ADD8458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37F062D5-D43A-039C-578F-CB6743A856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987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48A92537-747D-473D-0B86-88779976B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E7A56D03-453F-81D9-1519-65B2FE65E9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2A241CFA-6E08-ABA0-CA48-C383BBF1BA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258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187E0C42-7361-C28C-150F-352757407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82E3AB3E-F354-B6EF-D86F-25D5D2FFEB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761E45B1-95FA-D93A-AFE9-F66F8898A8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11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cguillot.abo@gmail.com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940767" y="447869"/>
            <a:ext cx="6755364" cy="13622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>
                <a:solidFill>
                  <a:srgbClr val="000000"/>
                </a:solidFill>
                <a:latin typeface="Inter" panose="02000503000000020004" pitchFamily="2" charset="0"/>
              </a:rPr>
              <a:t>Concepteur développeur en science des données</a:t>
            </a:r>
            <a:endParaRPr sz="4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735463" y="1934547"/>
            <a:ext cx="8271687" cy="9641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BLOC 1 :</a:t>
            </a:r>
            <a:r>
              <a:rPr lang="en-US" sz="25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r>
              <a:rPr lang="fr-FR" sz="25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Construction et alimentation d'une infrastructure de gestion de données</a:t>
            </a:r>
            <a:endParaRPr lang="en-US" sz="2500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A5AD966C-7E45-7085-F4D1-11DFF8E2AA36}"/>
              </a:ext>
            </a:extLst>
          </p:cNvPr>
          <p:cNvSpPr txBox="1">
            <a:spLocks/>
          </p:cNvSpPr>
          <p:nvPr/>
        </p:nvSpPr>
        <p:spPr>
          <a:xfrm>
            <a:off x="735463" y="3012297"/>
            <a:ext cx="6755364" cy="49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fr-FR" sz="2400" dirty="0">
                <a:solidFill>
                  <a:srgbClr val="000000"/>
                </a:solidFill>
                <a:latin typeface="Inter" panose="02000503000000020004" pitchFamily="2" charset="0"/>
              </a:rPr>
              <a:t>Projet : Kayak</a:t>
            </a:r>
            <a:endParaRPr lang="fr-FR" sz="24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5FEE29C-939D-911A-4C03-F37E0CB9EBB3}"/>
              </a:ext>
            </a:extLst>
          </p:cNvPr>
          <p:cNvSpPr txBox="1"/>
          <p:nvPr/>
        </p:nvSpPr>
        <p:spPr>
          <a:xfrm>
            <a:off x="735463" y="4172411"/>
            <a:ext cx="2089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Christophe GUILLOT</a:t>
            </a:r>
          </a:p>
          <a:p>
            <a:r>
              <a:rPr lang="en-US" dirty="0">
                <a:hlinkClick r:id="rId5"/>
              </a:rPr>
              <a:t>cguillot.abo@gmail.com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ctrTitle" idx="4294967295"/>
          </p:nvPr>
        </p:nvSpPr>
        <p:spPr>
          <a:xfrm>
            <a:off x="1235600" y="1742168"/>
            <a:ext cx="6745184" cy="10881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600" b="1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Any Questions?</a:t>
            </a:r>
            <a:endParaRPr sz="5600" b="1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D6368914-9CFC-3872-4995-676E0B4B0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134F3765-0CF2-9B41-5179-870B00BCEB24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Contexte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82A4C908-D4DA-149A-A243-0E68C2F2B5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56AF7251-CCCD-1E8A-5F6C-01B496AED28C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604681B-CEF7-70C5-36C5-9CF7474CB17B}"/>
              </a:ext>
            </a:extLst>
          </p:cNvPr>
          <p:cNvSpPr txBox="1"/>
          <p:nvPr/>
        </p:nvSpPr>
        <p:spPr>
          <a:xfrm>
            <a:off x="463375" y="1051747"/>
            <a:ext cx="78284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Inter Medium" panose="020B0604020202020204" charset="0"/>
                <a:ea typeface="Inter Medium" panose="020B0604020202020204" charset="0"/>
              </a:rPr>
              <a:t>L'équipe Marketing a fait deux constats à l’issu d'une étude utilisateur :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latin typeface="Inter Medium" panose="020B0604020202020204" charset="0"/>
                <a:ea typeface="Inter Medium" panose="020B0604020202020204" charset="0"/>
              </a:rPr>
              <a:t>70 %</a:t>
            </a:r>
            <a:r>
              <a:rPr lang="fr-FR" dirty="0">
                <a:latin typeface="Inter Medium" panose="020B0604020202020204" charset="0"/>
                <a:ea typeface="Inter Medium" panose="020B0604020202020204" charset="0"/>
              </a:rPr>
              <a:t> des utilisateurs qui prévoient un voyage aimeraient </a:t>
            </a:r>
            <a:r>
              <a:rPr lang="fr-FR" b="1" dirty="0">
                <a:latin typeface="Inter Medium" panose="020B0604020202020204" charset="0"/>
                <a:ea typeface="Inter Medium" panose="020B0604020202020204" charset="0"/>
              </a:rPr>
              <a:t>plus d'informations sur leur destination</a:t>
            </a:r>
            <a:r>
              <a:rPr lang="fr-FR" dirty="0">
                <a:latin typeface="Inter Medium" panose="020B0604020202020204" charset="0"/>
                <a:ea typeface="Inter Medium" panose="020B060402020202020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Inter Medium" panose="020B0604020202020204" charset="0"/>
                <a:ea typeface="Inter Medium" panose="020B0604020202020204" charset="0"/>
              </a:rPr>
              <a:t>Les utilisateurs sont souvent </a:t>
            </a:r>
            <a:r>
              <a:rPr lang="fr-FR" b="1" dirty="0">
                <a:latin typeface="Inter Medium" panose="020B0604020202020204" charset="0"/>
                <a:ea typeface="Inter Medium" panose="020B0604020202020204" charset="0"/>
              </a:rPr>
              <a:t>sceptiques face aux contenus non liés à une marque reconnue</a:t>
            </a:r>
            <a:r>
              <a:rPr lang="fr-FR" dirty="0">
                <a:latin typeface="Inter Medium" panose="020B0604020202020204" charset="0"/>
                <a:ea typeface="Inter Medium" panose="020B0604020202020204" charset="0"/>
              </a:rPr>
              <a:t>.</a:t>
            </a:r>
            <a:endParaRPr lang="en-US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sp>
        <p:nvSpPr>
          <p:cNvPr id="5" name="Google Shape;68;p15">
            <a:extLst>
              <a:ext uri="{FF2B5EF4-FFF2-40B4-BE49-F238E27FC236}">
                <a16:creationId xmlns:a16="http://schemas.microsoft.com/office/drawing/2014/main" id="{0BF6E51B-2D25-A2F3-2557-257142D04069}"/>
              </a:ext>
            </a:extLst>
          </p:cNvPr>
          <p:cNvSpPr txBox="1">
            <a:spLocks/>
          </p:cNvSpPr>
          <p:nvPr/>
        </p:nvSpPr>
        <p:spPr>
          <a:xfrm>
            <a:off x="463375" y="2374622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La </a:t>
            </a:r>
            <a:r>
              <a:rPr lang="en-US" sz="25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demande</a:t>
            </a:r>
            <a:endParaRPr lang="en-US"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BC07B06-F113-B720-07AE-3774A864919B}"/>
              </a:ext>
            </a:extLst>
          </p:cNvPr>
          <p:cNvSpPr txBox="1"/>
          <p:nvPr/>
        </p:nvSpPr>
        <p:spPr>
          <a:xfrm>
            <a:off x="463375" y="3090008"/>
            <a:ext cx="78284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Inter Medium" panose="020B0604020202020204" charset="0"/>
                <a:ea typeface="Inter Medium" panose="020B0604020202020204" charset="0"/>
              </a:rPr>
              <a:t>L’équipe souhaite donc développer une </a:t>
            </a:r>
            <a:r>
              <a:rPr lang="fr-FR" b="1" dirty="0">
                <a:latin typeface="Inter Medium" panose="020B0604020202020204" charset="0"/>
                <a:ea typeface="Inter Medium" panose="020B0604020202020204" charset="0"/>
              </a:rPr>
              <a:t>application de recommandation de destinations de voyage.</a:t>
            </a:r>
          </a:p>
          <a:p>
            <a:r>
              <a:rPr lang="fr-FR" dirty="0">
                <a:latin typeface="Inter Medium" panose="020B0604020202020204" charset="0"/>
                <a:ea typeface="Inter Medium" panose="020B0604020202020204" charset="0"/>
              </a:rPr>
              <a:t>A partir de </a:t>
            </a:r>
            <a:r>
              <a:rPr lang="fr-FR" b="1" dirty="0">
                <a:latin typeface="Inter Medium" panose="020B0604020202020204" charset="0"/>
                <a:ea typeface="Inter Medium" panose="020B0604020202020204" charset="0"/>
              </a:rPr>
              <a:t>données réelles</a:t>
            </a:r>
            <a:r>
              <a:rPr lang="fr-FR" dirty="0">
                <a:latin typeface="Inter Medium" panose="020B0604020202020204" charset="0"/>
                <a:ea typeface="Inter Medium" panose="020B0604020202020204" charset="0"/>
              </a:rPr>
              <a:t>, l’application recommandera les meilleures destinations et hôtels, en fonction :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Inter Medium" panose="020B0604020202020204" charset="0"/>
                <a:ea typeface="Inter Medium" panose="020B0604020202020204" charset="0"/>
              </a:rPr>
              <a:t>des</a:t>
            </a:r>
            <a:r>
              <a:rPr lang="fr-FR" b="1" dirty="0">
                <a:latin typeface="Inter Medium" panose="020B0604020202020204" charset="0"/>
                <a:ea typeface="Inter Medium" panose="020B0604020202020204" charset="0"/>
              </a:rPr>
              <a:t> conditions météorologiques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Inter Medium" panose="020B0604020202020204" charset="0"/>
                <a:ea typeface="Inter Medium" panose="020B0604020202020204" charset="0"/>
              </a:rPr>
              <a:t>de</a:t>
            </a:r>
            <a:r>
              <a:rPr lang="fr-FR" b="1" dirty="0">
                <a:latin typeface="Inter Medium" panose="020B0604020202020204" charset="0"/>
                <a:ea typeface="Inter Medium" panose="020B0604020202020204" charset="0"/>
              </a:rPr>
              <a:t> l’offre hôtelière disponible</a:t>
            </a:r>
            <a:endParaRPr lang="fr-FR" dirty="0">
              <a:latin typeface="Inter Medium" panose="020B0604020202020204" charset="0"/>
              <a:ea typeface="Inter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379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2B5E3874-84C6-CC7D-ABC2-6ABC8BED5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A9162268-BC08-574C-0CE8-4A5442A547A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03015" y="988007"/>
            <a:ext cx="637260" cy="3792772"/>
          </a:xfrm>
          <a:prstGeom prst="rect">
            <a:avLst/>
          </a:prstGeom>
        </p:spPr>
        <p:txBody>
          <a:bodyPr spcFirstLastPara="1" vert="wordArtVert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Workflow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BD824BBB-67D7-C98D-9317-7FFB214C3B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2E90B68C-498F-0552-CECF-2535B7C1F652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 6" descr="Une image contenant texte, capture d’écran, logiciel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59D18134-8F0F-AA0A-3351-D8C9C9ABE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707" y="-75"/>
            <a:ext cx="74569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32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B3D3D4D7-257F-A852-C80B-431919C3C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97A04326-D730-DAE3-6D76-07D5434377E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Récupération des données: APIs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9" name="Google Shape;69;p15">
            <a:extLst>
              <a:ext uri="{FF2B5EF4-FFF2-40B4-BE49-F238E27FC236}">
                <a16:creationId xmlns:a16="http://schemas.microsoft.com/office/drawing/2014/main" id="{6BDA79E9-2C58-0057-731E-6A74B418ECE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58135" y="1111485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 err="1">
                <a:solidFill>
                  <a:schemeClr val="accent5"/>
                </a:solidFill>
                <a:latin typeface="Inter Medium"/>
                <a:ea typeface="Inter Medium"/>
                <a:cs typeface="Inter Medium"/>
                <a:sym typeface="Inter Medium"/>
              </a:rPr>
              <a:t>Coordonnées</a:t>
            </a:r>
            <a:r>
              <a:rPr lang="en-US" sz="2000" dirty="0">
                <a:solidFill>
                  <a:schemeClr val="accent5"/>
                </a:solidFill>
                <a:latin typeface="Inter Medium"/>
                <a:ea typeface="Inter Medium"/>
                <a:cs typeface="Inter Medium"/>
                <a:sym typeface="Inter Medium"/>
              </a:rPr>
              <a:t> GPS</a:t>
            </a:r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ABCADCBD-06D9-5549-140E-7B9CBC13320E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558135" y="2706328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 dirty="0">
                <a:solidFill>
                  <a:schemeClr val="accent5"/>
                </a:solidFill>
                <a:latin typeface="Inter Medium"/>
                <a:ea typeface="Inter Medium"/>
                <a:cs typeface="Inter Medium"/>
                <a:sym typeface="Inter Medium"/>
              </a:rPr>
              <a:t>Prévisions météo</a:t>
            </a:r>
            <a:endParaRPr sz="2000" dirty="0">
              <a:solidFill>
                <a:schemeClr val="accent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C92F63E7-AE32-26C2-2893-22D59125A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27F6D87E-F3EC-BC93-DCBE-CAF8A2965D9F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A52A14D-3750-CCC3-95E9-0389855BD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613" y="1465898"/>
            <a:ext cx="1429151" cy="85192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89837C9-7C7C-2EB7-D204-1F8AE0412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372" y="3553673"/>
            <a:ext cx="4932784" cy="97441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178AA92-6DA9-5715-3266-3B415C5864BA}"/>
              </a:ext>
            </a:extLst>
          </p:cNvPr>
          <p:cNvSpPr txBox="1"/>
          <p:nvPr/>
        </p:nvSpPr>
        <p:spPr>
          <a:xfrm>
            <a:off x="4041372" y="4596365"/>
            <a:ext cx="4578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Inter Medium" panose="020B0604020202020204" charset="0"/>
                <a:ea typeface="Inter Medium" panose="020B0604020202020204" charset="0"/>
              </a:rPr>
              <a:t>cities_weather_forecast.csv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9D386EE-7578-5A60-8DFB-F665CB8443F8}"/>
              </a:ext>
            </a:extLst>
          </p:cNvPr>
          <p:cNvSpPr txBox="1"/>
          <p:nvPr/>
        </p:nvSpPr>
        <p:spPr>
          <a:xfrm>
            <a:off x="5078613" y="2389377"/>
            <a:ext cx="4578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Inter Medium" panose="020B0604020202020204" charset="0"/>
                <a:ea typeface="Inter Medium" panose="020B0604020202020204" charset="0"/>
              </a:rPr>
              <a:t>cities_geo_locations.csv</a:t>
            </a:r>
          </a:p>
        </p:txBody>
      </p:sp>
      <p:pic>
        <p:nvPicPr>
          <p:cNvPr id="13" name="Graphique 12" descr="Document contour">
            <a:extLst>
              <a:ext uri="{FF2B5EF4-FFF2-40B4-BE49-F238E27FC236}">
                <a16:creationId xmlns:a16="http://schemas.microsoft.com/office/drawing/2014/main" id="{1AAE039C-3EBC-AFB4-94A6-8A28F92457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7795" y="2421669"/>
            <a:ext cx="181636" cy="181636"/>
          </a:xfrm>
          <a:prstGeom prst="rect">
            <a:avLst/>
          </a:prstGeom>
        </p:spPr>
      </p:pic>
      <p:pic>
        <p:nvPicPr>
          <p:cNvPr id="14" name="Graphique 13" descr="Document contour">
            <a:extLst>
              <a:ext uri="{FF2B5EF4-FFF2-40B4-BE49-F238E27FC236}">
                <a16:creationId xmlns:a16="http://schemas.microsoft.com/office/drawing/2014/main" id="{278281FF-47FE-0E66-A5CB-83BBB8526A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0554" y="4628657"/>
            <a:ext cx="181636" cy="181636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DCE4B9E-DABA-442C-8B31-9C5577859EF3}"/>
              </a:ext>
            </a:extLst>
          </p:cNvPr>
          <p:cNvSpPr txBox="1"/>
          <p:nvPr/>
        </p:nvSpPr>
        <p:spPr>
          <a:xfrm>
            <a:off x="558134" y="3227764"/>
            <a:ext cx="5122554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chemeClr val="bg2"/>
                </a:solidFill>
                <a:effectLst/>
                <a:latin typeface="Cascadia Code" panose="020B0609020000020004" pitchFamily="49" charset="0"/>
              </a:rPr>
              <a:t>api.openweathermap.org/data/2.5/forecast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CCF12B0-BA89-686E-18C0-5FCCFFFF01D9}"/>
              </a:ext>
            </a:extLst>
          </p:cNvPr>
          <p:cNvSpPr txBox="1"/>
          <p:nvPr/>
        </p:nvSpPr>
        <p:spPr>
          <a:xfrm>
            <a:off x="558134" y="1831288"/>
            <a:ext cx="452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bg2"/>
                </a:solidFill>
                <a:effectLst/>
                <a:latin typeface="Cascadia Code" panose="020B0609020000020004" pitchFamily="49" charset="0"/>
              </a:rPr>
              <a:t>nominatim.openstreetmap.org/search</a:t>
            </a:r>
          </a:p>
          <a:p>
            <a:endParaRPr lang="en-US" sz="1200" dirty="0">
              <a:solidFill>
                <a:schemeClr val="bg2"/>
              </a:solidFill>
              <a:latin typeface="Inter Medium" panose="020B0604020202020204" charset="0"/>
              <a:ea typeface="Inter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763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D5F4C5AE-40C7-F81C-9731-542DF5BA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E11E5E5A-B4CE-7B48-5826-CE5B401289D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Récupération des hotels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B9F47E5E-2891-E11F-804D-944AA43266C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9C31E9B7-E435-9207-3144-3680194E9BD8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 descr="Une image contenant texte, capture d’écran, Site web, Page web&#10;&#10;Le contenu généré par l’IA peut être incorrect.">
            <a:extLst>
              <a:ext uri="{FF2B5EF4-FFF2-40B4-BE49-F238E27FC236}">
                <a16:creationId xmlns:a16="http://schemas.microsoft.com/office/drawing/2014/main" id="{4EC7E7A7-5864-D1CE-6691-D2676A1F3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953" y="731287"/>
            <a:ext cx="1581014" cy="18404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2A1079C-6BD8-76B1-D5D3-A810FB39E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824" y="3207877"/>
            <a:ext cx="2367351" cy="128892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BB20219-2084-2505-0704-60B7E8940751}"/>
              </a:ext>
            </a:extLst>
          </p:cNvPr>
          <p:cNvSpPr txBox="1"/>
          <p:nvPr/>
        </p:nvSpPr>
        <p:spPr>
          <a:xfrm>
            <a:off x="6024824" y="4496800"/>
            <a:ext cx="23673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latin typeface="Inter Medium" panose="020B0604020202020204" charset="0"/>
                <a:ea typeface="Inter Medium" panose="020B0604020202020204" charset="0"/>
              </a:rPr>
              <a:t>best_hotels_of_cities.json</a:t>
            </a:r>
            <a:endParaRPr lang="en-US" sz="1000" dirty="0">
              <a:latin typeface="Inter Medium" panose="020B0604020202020204" charset="0"/>
              <a:ea typeface="Inter Medium" panose="020B0604020202020204" charset="0"/>
            </a:endParaRPr>
          </a:p>
        </p:txBody>
      </p:sp>
      <p:pic>
        <p:nvPicPr>
          <p:cNvPr id="12" name="Graphique 11" descr="Document contour">
            <a:extLst>
              <a:ext uri="{FF2B5EF4-FFF2-40B4-BE49-F238E27FC236}">
                <a16:creationId xmlns:a16="http://schemas.microsoft.com/office/drawing/2014/main" id="{0A1C2032-D748-B9B9-1E9B-9677BEFE7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34006" y="4529092"/>
            <a:ext cx="181636" cy="181636"/>
          </a:xfrm>
          <a:prstGeom prst="rect">
            <a:avLst/>
          </a:prstGeom>
        </p:spPr>
      </p:pic>
      <p:pic>
        <p:nvPicPr>
          <p:cNvPr id="18" name="Image 17" descr="Une image contenant texte, Appareils électroniques, ordinateur, Site web&#10;&#10;Le contenu généré par l’IA peut être incorrect.">
            <a:extLst>
              <a:ext uri="{FF2B5EF4-FFF2-40B4-BE49-F238E27FC236}">
                <a16:creationId xmlns:a16="http://schemas.microsoft.com/office/drawing/2014/main" id="{AF548124-CD7E-0B8F-9564-94503E00F8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825" y="1580192"/>
            <a:ext cx="3227164" cy="3379486"/>
          </a:xfrm>
          <a:prstGeom prst="rect">
            <a:avLst/>
          </a:prstGeom>
        </p:spPr>
      </p:pic>
      <p:pic>
        <p:nvPicPr>
          <p:cNvPr id="20" name="Graphique 19" descr="Badge 1 avec un remplissage uni">
            <a:extLst>
              <a:ext uri="{FF2B5EF4-FFF2-40B4-BE49-F238E27FC236}">
                <a16:creationId xmlns:a16="http://schemas.microsoft.com/office/drawing/2014/main" id="{33A59002-1571-70E2-8E8F-EC911AB2E0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91953" y="731287"/>
            <a:ext cx="288000" cy="288000"/>
          </a:xfrm>
          <a:prstGeom prst="rect">
            <a:avLst/>
          </a:prstGeom>
        </p:spPr>
      </p:pic>
      <p:pic>
        <p:nvPicPr>
          <p:cNvPr id="22" name="Graphique 21" descr="Badge avec un remplissage uni">
            <a:extLst>
              <a:ext uri="{FF2B5EF4-FFF2-40B4-BE49-F238E27FC236}">
                <a16:creationId xmlns:a16="http://schemas.microsoft.com/office/drawing/2014/main" id="{083B0EA3-387D-A475-FC5F-5FADF00102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8205" y="1580192"/>
            <a:ext cx="288000" cy="28800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FA0BD8D7-15E5-04F7-703E-2BF74C112EFB}"/>
              </a:ext>
            </a:extLst>
          </p:cNvPr>
          <p:cNvSpPr txBox="1"/>
          <p:nvPr/>
        </p:nvSpPr>
        <p:spPr>
          <a:xfrm>
            <a:off x="5934006" y="473268"/>
            <a:ext cx="4578220" cy="258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000" b="0" dirty="0">
                <a:solidFill>
                  <a:schemeClr val="bg2"/>
                </a:solidFill>
                <a:effectLst/>
                <a:latin typeface="Inter Medium" panose="020B0604020202020204" charset="0"/>
                <a:ea typeface="Inter Medium" panose="020B0604020202020204" charset="0"/>
              </a:rPr>
              <a:t>https://www.booking.com/searchresults.fr.html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C39CD77-3553-C49D-39C0-F69B2C30D0DE}"/>
              </a:ext>
            </a:extLst>
          </p:cNvPr>
          <p:cNvSpPr txBox="1"/>
          <p:nvPr/>
        </p:nvSpPr>
        <p:spPr>
          <a:xfrm>
            <a:off x="463375" y="1322173"/>
            <a:ext cx="4578220" cy="258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000" b="0" dirty="0">
                <a:solidFill>
                  <a:schemeClr val="bg2"/>
                </a:solidFill>
                <a:effectLst/>
                <a:latin typeface="Inter Medium" panose="020B0604020202020204" charset="0"/>
                <a:ea typeface="Inter Medium" panose="020B0604020202020204" charset="0"/>
              </a:rPr>
              <a:t>URL de </a:t>
            </a:r>
            <a:r>
              <a:rPr lang="en-US" sz="1000" b="0" dirty="0" err="1">
                <a:solidFill>
                  <a:schemeClr val="bg2"/>
                </a:solidFill>
                <a:effectLst/>
                <a:latin typeface="Inter Medium" panose="020B0604020202020204" charset="0"/>
                <a:ea typeface="Inter Medium" panose="020B0604020202020204" charset="0"/>
              </a:rPr>
              <a:t>l’hotel</a:t>
            </a:r>
            <a:r>
              <a:rPr lang="en-US" sz="1000" b="0" dirty="0">
                <a:solidFill>
                  <a:schemeClr val="bg2"/>
                </a:solidFill>
                <a:effectLst/>
                <a:latin typeface="Inter Medium" panose="020B0604020202020204" charset="0"/>
                <a:ea typeface="Inter Medium" panose="020B0604020202020204" charset="0"/>
              </a:rPr>
              <a:t> / </a:t>
            </a:r>
            <a:r>
              <a:rPr lang="en-US" sz="1000" b="0" dirty="0" err="1">
                <a:solidFill>
                  <a:schemeClr val="bg2"/>
                </a:solidFill>
                <a:effectLst/>
                <a:latin typeface="Inter Medium" panose="020B0604020202020204" charset="0"/>
                <a:ea typeface="Inter Medium" panose="020B0604020202020204" charset="0"/>
              </a:rPr>
              <a:t>capturée</a:t>
            </a:r>
            <a:r>
              <a:rPr lang="en-US" sz="1000" b="0" dirty="0">
                <a:solidFill>
                  <a:schemeClr val="bg2"/>
                </a:solidFill>
                <a:effectLst/>
                <a:latin typeface="Inter Medium" panose="020B0604020202020204" charset="0"/>
                <a:ea typeface="Inter Medium" panose="020B0604020202020204" charset="0"/>
              </a:rPr>
              <a:t> </a:t>
            </a:r>
            <a:r>
              <a:rPr lang="en-US" sz="1000" b="0" dirty="0" err="1">
                <a:solidFill>
                  <a:schemeClr val="bg2"/>
                </a:solidFill>
                <a:effectLst/>
                <a:latin typeface="Inter Medium" panose="020B0604020202020204" charset="0"/>
                <a:ea typeface="Inter Medium" panose="020B0604020202020204" charset="0"/>
              </a:rPr>
              <a:t>en</a:t>
            </a:r>
            <a:r>
              <a:rPr lang="en-US" sz="1000" b="0" dirty="0">
                <a:solidFill>
                  <a:schemeClr val="bg2"/>
                </a:solidFill>
                <a:effectLst/>
                <a:latin typeface="Inter Medium" panose="020B0604020202020204" charset="0"/>
                <a:ea typeface="Inter Medium" panose="020B0604020202020204" charset="0"/>
              </a:rPr>
              <a:t> (1)</a:t>
            </a: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BE041F5B-C0EA-A57D-532D-24211BA61DC6}"/>
              </a:ext>
            </a:extLst>
          </p:cNvPr>
          <p:cNvSpPr/>
          <p:nvPr/>
        </p:nvSpPr>
        <p:spPr>
          <a:xfrm rot="9585905">
            <a:off x="4388564" y="1325482"/>
            <a:ext cx="1306061" cy="251400"/>
          </a:xfrm>
          <a:prstGeom prst="right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F3B278C4-1C7F-C753-7158-C671000873BF}"/>
              </a:ext>
            </a:extLst>
          </p:cNvPr>
          <p:cNvSpPr/>
          <p:nvPr/>
        </p:nvSpPr>
        <p:spPr>
          <a:xfrm rot="1028194">
            <a:off x="4348876" y="3522006"/>
            <a:ext cx="1306061" cy="251400"/>
          </a:xfrm>
          <a:prstGeom prst="right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106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2ED9E736-2607-C81F-F3B6-217BC95B1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texte, capture d’écran, logiciel, nombre&#10;&#10;Le contenu généré par l’IA peut être incorrect.">
            <a:extLst>
              <a:ext uri="{FF2B5EF4-FFF2-40B4-BE49-F238E27FC236}">
                <a16:creationId xmlns:a16="http://schemas.microsoft.com/office/drawing/2014/main" id="{282D2346-7A5E-2A51-A47B-6D0A1FBCA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964" y="2560149"/>
            <a:ext cx="4232409" cy="2491200"/>
          </a:xfrm>
          <a:prstGeom prst="rect">
            <a:avLst/>
          </a:prstGeom>
        </p:spPr>
      </p:pic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433ED8A9-27D9-EFD0-3F03-3AF8B4A8D63E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Stockage des données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9" name="Google Shape;69;p15">
            <a:extLst>
              <a:ext uri="{FF2B5EF4-FFF2-40B4-BE49-F238E27FC236}">
                <a16:creationId xmlns:a16="http://schemas.microsoft.com/office/drawing/2014/main" id="{A1C9452A-F474-BA45-05CD-384DA4F71A62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63375" y="1063350"/>
            <a:ext cx="3948334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chemeClr val="accent5"/>
                </a:solidFill>
                <a:latin typeface="Inter Medium"/>
                <a:ea typeface="Inter Medium"/>
                <a:cs typeface="Inter Medium"/>
                <a:sym typeface="Inter Medium"/>
              </a:rPr>
              <a:t>Amazon S3: donnée brutes</a:t>
            </a:r>
            <a:endParaRPr sz="2000" dirty="0">
              <a:solidFill>
                <a:schemeClr val="accent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11D35176-7C37-8914-5E4D-419434CB470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63375" y="2347291"/>
            <a:ext cx="480675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 dirty="0">
                <a:solidFill>
                  <a:schemeClr val="accent5"/>
                </a:solidFill>
                <a:latin typeface="Inter Medium"/>
                <a:ea typeface="Inter Medium"/>
                <a:cs typeface="Inter Medium"/>
                <a:sym typeface="Inter Medium"/>
              </a:rPr>
              <a:t>PostgreSQL: données transformées</a:t>
            </a:r>
            <a:endParaRPr sz="2000" dirty="0">
              <a:solidFill>
                <a:schemeClr val="accent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8711FFB2-27E3-8390-3976-889BF12751D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69773443-C3EF-C16F-BAF1-B1101760BC1E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77BAD7D7-E615-8853-3D09-E129B00E4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531" y="401665"/>
            <a:ext cx="3869094" cy="185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7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FA41F848-6384-0F96-EB20-21DA3F0FC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DE875217-59E6-A7BA-BCDD-44CA2C397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" y="874964"/>
            <a:ext cx="9048239" cy="3581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563B986D-8CD1-1BB8-85A0-3D2C0237301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3" y="403309"/>
            <a:ext cx="7802047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Stockage des data: </a:t>
            </a: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Neon / </a:t>
            </a:r>
            <a:r>
              <a:rPr lang="fr" sz="28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PostgreSQL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ECAA35A8-3874-267A-4160-51EB5807836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34892358-0547-873A-1B0A-A87BB43E87F8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 7" descr="Une image contenant logiciel, Logiciel multimédia, Logiciel de graphis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2856E9E9-551C-1351-128A-5568992E32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648" b="26894"/>
          <a:stretch/>
        </p:blipFill>
        <p:spPr>
          <a:xfrm>
            <a:off x="160936" y="2487464"/>
            <a:ext cx="8935183" cy="2553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14748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6B53569C-1847-903B-CC1A-0CF0F3915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2832C6ED-E6A3-DA51-4451-DDD2E70923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C6430124-9BD9-9CEC-4746-00C474C675BF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E744FA3-2556-C752-56FA-097BB3F72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55" y="1460818"/>
            <a:ext cx="3536618" cy="243762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7AD2A43-C44C-8A08-CA4E-833B6AE08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210" y="2266032"/>
            <a:ext cx="3513108" cy="2571750"/>
          </a:xfrm>
          <a:prstGeom prst="rect">
            <a:avLst/>
          </a:prstGeom>
        </p:spPr>
      </p:pic>
      <p:sp>
        <p:nvSpPr>
          <p:cNvPr id="6" name="Google Shape;69;p15">
            <a:extLst>
              <a:ext uri="{FF2B5EF4-FFF2-40B4-BE49-F238E27FC236}">
                <a16:creationId xmlns:a16="http://schemas.microsoft.com/office/drawing/2014/main" id="{436FFA02-36CE-5D28-FB0A-5FC0DE0DC912}"/>
              </a:ext>
            </a:extLst>
          </p:cNvPr>
          <p:cNvSpPr txBox="1">
            <a:spLocks/>
          </p:cNvSpPr>
          <p:nvPr/>
        </p:nvSpPr>
        <p:spPr>
          <a:xfrm>
            <a:off x="4751210" y="1678690"/>
            <a:ext cx="3302753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Carte des </a:t>
            </a:r>
            <a:r>
              <a:rPr lang="en-US" sz="1400" dirty="0" err="1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meilleurs</a:t>
            </a:r>
            <a:r>
              <a:rPr lang="en-US" sz="14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hotels de </a:t>
            </a:r>
            <a:r>
              <a:rPr lang="en-US" sz="1400" dirty="0" err="1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chacune</a:t>
            </a:r>
            <a:r>
              <a:rPr lang="en-US" sz="14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des destinations</a:t>
            </a:r>
          </a:p>
        </p:txBody>
      </p:sp>
      <p:sp>
        <p:nvSpPr>
          <p:cNvPr id="7" name="Google Shape;69;p15">
            <a:extLst>
              <a:ext uri="{FF2B5EF4-FFF2-40B4-BE49-F238E27FC236}">
                <a16:creationId xmlns:a16="http://schemas.microsoft.com/office/drawing/2014/main" id="{86F145CE-46B9-6402-2FF2-CDEA17244AEE}"/>
              </a:ext>
            </a:extLst>
          </p:cNvPr>
          <p:cNvSpPr txBox="1">
            <a:spLocks/>
          </p:cNvSpPr>
          <p:nvPr/>
        </p:nvSpPr>
        <p:spPr>
          <a:xfrm>
            <a:off x="436255" y="1051006"/>
            <a:ext cx="5315100" cy="376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Carte des 5 </a:t>
            </a:r>
            <a:r>
              <a:rPr lang="en-US" sz="1400" dirty="0" err="1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meilleures</a:t>
            </a:r>
            <a:r>
              <a:rPr lang="en-US" sz="1400" dirty="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 destinations</a:t>
            </a:r>
          </a:p>
        </p:txBody>
      </p:sp>
      <p:sp>
        <p:nvSpPr>
          <p:cNvPr id="11" name="Google Shape;68;p15">
            <a:extLst>
              <a:ext uri="{FF2B5EF4-FFF2-40B4-BE49-F238E27FC236}">
                <a16:creationId xmlns:a16="http://schemas.microsoft.com/office/drawing/2014/main" id="{5B765C64-A52D-AEB1-FF02-6DCCFEDC782B}"/>
              </a:ext>
            </a:extLst>
          </p:cNvPr>
          <p:cNvSpPr txBox="1">
            <a:spLocks/>
          </p:cNvSpPr>
          <p:nvPr/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43969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3193FF9D-EC1F-C1A4-1CF0-586B09672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7A2BEB45-4C18-BB45-520A-3C271CB1D1C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Conclusions</a:t>
            </a:r>
            <a:endParaRPr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2373054F-46C8-F355-83BE-552E28393E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97F1F317-01BE-9E66-96F0-4B094B0257B4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ED4C36-8E7D-2823-BF6D-94EBBAF03018}"/>
              </a:ext>
            </a:extLst>
          </p:cNvPr>
          <p:cNvSpPr txBox="1"/>
          <p:nvPr/>
        </p:nvSpPr>
        <p:spPr>
          <a:xfrm>
            <a:off x="463375" y="1382273"/>
            <a:ext cx="7500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On </a:t>
            </a:r>
            <a:r>
              <a:rPr lang="en-US" dirty="0" err="1">
                <a:latin typeface="Inter Medium" panose="020B0604020202020204" charset="0"/>
                <a:ea typeface="Inter Medium" panose="020B0604020202020204" charset="0"/>
              </a:rPr>
              <a:t>est</a:t>
            </a: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 </a:t>
            </a:r>
            <a:r>
              <a:rPr lang="en-US" dirty="0" err="1">
                <a:latin typeface="Inter Medium" panose="020B0604020202020204" charset="0"/>
                <a:ea typeface="Inter Medium" panose="020B0604020202020204" charset="0"/>
              </a:rPr>
              <a:t>en</a:t>
            </a: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 </a:t>
            </a:r>
            <a:r>
              <a:rPr lang="en-US" dirty="0" err="1">
                <a:latin typeface="Inter Medium" panose="020B0604020202020204" charset="0"/>
                <a:ea typeface="Inter Medium" panose="020B0604020202020204" charset="0"/>
              </a:rPr>
              <a:t>mesure</a:t>
            </a: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 de faire des </a:t>
            </a:r>
            <a:r>
              <a:rPr lang="en-US" b="1" dirty="0">
                <a:latin typeface="Inter Medium" panose="020B0604020202020204" charset="0"/>
                <a:ea typeface="Inter Medium" panose="020B0604020202020204" charset="0"/>
              </a:rPr>
              <a:t>recommendations </a:t>
            </a:r>
            <a:r>
              <a:rPr lang="en-US" b="1" dirty="0" err="1">
                <a:latin typeface="Inter Medium" panose="020B0604020202020204" charset="0"/>
                <a:ea typeface="Inter Medium" panose="020B0604020202020204" charset="0"/>
              </a:rPr>
              <a:t>basées</a:t>
            </a:r>
            <a:r>
              <a:rPr lang="en-US" b="1" dirty="0">
                <a:latin typeface="Inter Medium" panose="020B0604020202020204" charset="0"/>
                <a:ea typeface="Inter Medium" panose="020B0604020202020204" charset="0"/>
              </a:rPr>
              <a:t> sur des données </a:t>
            </a:r>
            <a:r>
              <a:rPr lang="en-US" b="1" dirty="0" err="1">
                <a:latin typeface="Inter Medium" panose="020B0604020202020204" charset="0"/>
                <a:ea typeface="Inter Medium" panose="020B0604020202020204" charset="0"/>
              </a:rPr>
              <a:t>réelles</a:t>
            </a:r>
            <a:endParaRPr lang="en-US" b="1" dirty="0">
              <a:latin typeface="Inter Medium" panose="020B0604020202020204" charset="0"/>
              <a:ea typeface="Inter Medium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Le </a:t>
            </a:r>
            <a:r>
              <a:rPr lang="en-US" b="1" dirty="0">
                <a:latin typeface="Inter Medium" panose="020B0604020202020204" charset="0"/>
                <a:ea typeface="Inter Medium" panose="020B0604020202020204" charset="0"/>
              </a:rPr>
              <a:t>scraping</a:t>
            </a: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 de Booking.com </a:t>
            </a:r>
            <a:r>
              <a:rPr lang="en-US" dirty="0" err="1">
                <a:latin typeface="Inter Medium" panose="020B0604020202020204" charset="0"/>
                <a:ea typeface="Inter Medium" panose="020B0604020202020204" charset="0"/>
              </a:rPr>
              <a:t>n’est</a:t>
            </a: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 </a:t>
            </a:r>
            <a:r>
              <a:rPr lang="en-US" b="1" dirty="0">
                <a:latin typeface="Inter Medium" panose="020B0604020202020204" charset="0"/>
                <a:ea typeface="Inter Medium" panose="020B0604020202020204" charset="0"/>
              </a:rPr>
              <a:t>pas</a:t>
            </a: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 </a:t>
            </a:r>
            <a:r>
              <a:rPr lang="en-US" dirty="0" err="1">
                <a:latin typeface="Inter Medium" panose="020B0604020202020204" charset="0"/>
                <a:ea typeface="Inter Medium" panose="020B0604020202020204" charset="0"/>
              </a:rPr>
              <a:t>une</a:t>
            </a: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 solution </a:t>
            </a:r>
            <a:r>
              <a:rPr lang="en-US" b="1" dirty="0" err="1">
                <a:latin typeface="Inter Medium" panose="020B0604020202020204" charset="0"/>
                <a:ea typeface="Inter Medium" panose="020B0604020202020204" charset="0"/>
              </a:rPr>
              <a:t>utilisable</a:t>
            </a: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 dans un </a:t>
            </a:r>
            <a:r>
              <a:rPr lang="en-US" b="1" dirty="0" err="1">
                <a:latin typeface="Inter Medium" panose="020B0604020202020204" charset="0"/>
                <a:ea typeface="Inter Medium" panose="020B0604020202020204" charset="0"/>
              </a:rPr>
              <a:t>produit</a:t>
            </a: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 final</a:t>
            </a:r>
          </a:p>
        </p:txBody>
      </p:sp>
      <p:sp>
        <p:nvSpPr>
          <p:cNvPr id="4" name="Google Shape;69;p15">
            <a:extLst>
              <a:ext uri="{FF2B5EF4-FFF2-40B4-BE49-F238E27FC236}">
                <a16:creationId xmlns:a16="http://schemas.microsoft.com/office/drawing/2014/main" id="{D8A93199-DDD2-C532-4A55-4164A0FF26BF}"/>
              </a:ext>
            </a:extLst>
          </p:cNvPr>
          <p:cNvSpPr txBox="1">
            <a:spLocks/>
          </p:cNvSpPr>
          <p:nvPr/>
        </p:nvSpPr>
        <p:spPr>
          <a:xfrm>
            <a:off x="463375" y="2471573"/>
            <a:ext cx="3948334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accent5"/>
                </a:solidFill>
                <a:latin typeface="Inter Medium"/>
                <a:ea typeface="Inter Medium"/>
                <a:cs typeface="Inter Medium"/>
                <a:sym typeface="Inter Medium"/>
              </a:rPr>
              <a:t>Pour </a:t>
            </a:r>
            <a:r>
              <a:rPr lang="en-US" sz="2000" dirty="0" err="1">
                <a:solidFill>
                  <a:schemeClr val="accent5"/>
                </a:solidFill>
                <a:latin typeface="Inter Medium"/>
                <a:ea typeface="Inter Medium"/>
                <a:cs typeface="Inter Medium"/>
                <a:sym typeface="Inter Medium"/>
              </a:rPr>
              <a:t>poursuivre</a:t>
            </a:r>
            <a:endParaRPr lang="en-US" sz="2000" dirty="0">
              <a:solidFill>
                <a:schemeClr val="accent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3AD6EEE-08B5-9648-0FA7-8861CB41C74C}"/>
              </a:ext>
            </a:extLst>
          </p:cNvPr>
          <p:cNvSpPr txBox="1"/>
          <p:nvPr/>
        </p:nvSpPr>
        <p:spPr>
          <a:xfrm>
            <a:off x="463375" y="3004673"/>
            <a:ext cx="76177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latin typeface="Inter Medium" panose="020B0604020202020204" charset="0"/>
                <a:ea typeface="Inter Medium" panose="020B0604020202020204" charset="0"/>
              </a:rPr>
              <a:t>Remplacer</a:t>
            </a: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 le scraping par </a:t>
            </a:r>
            <a:r>
              <a:rPr lang="en-US" dirty="0" err="1">
                <a:latin typeface="Inter Medium" panose="020B0604020202020204" charset="0"/>
                <a:ea typeface="Inter Medium" panose="020B0604020202020204" charset="0"/>
              </a:rPr>
              <a:t>l’API</a:t>
            </a: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 </a:t>
            </a:r>
            <a:r>
              <a:rPr lang="en-US" dirty="0" err="1">
                <a:latin typeface="Inter Medium" panose="020B0604020202020204" charset="0"/>
                <a:ea typeface="Inter Medium" panose="020B0604020202020204" charset="0"/>
              </a:rPr>
              <a:t>payante</a:t>
            </a:r>
            <a:endParaRPr lang="en-US" dirty="0">
              <a:latin typeface="Inter Medium" panose="020B0604020202020204" charset="0"/>
              <a:ea typeface="Inter Medium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Inter Medium" panose="020B0604020202020204" charset="0"/>
                <a:ea typeface="Inter Medium" panose="020B0604020202020204" charset="0"/>
              </a:rPr>
              <a:t>Automatiser</a:t>
            </a: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 les mise à jour du ranking (</a:t>
            </a:r>
            <a:r>
              <a:rPr lang="en-US" dirty="0" err="1">
                <a:latin typeface="Inter Medium" panose="020B0604020202020204" charset="0"/>
                <a:ea typeface="Inter Medium" panose="020B0604020202020204" charset="0"/>
              </a:rPr>
              <a:t>météo</a:t>
            </a: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) </a:t>
            </a:r>
            <a:r>
              <a:rPr lang="en-US" dirty="0" err="1">
                <a:latin typeface="Inter Medium" panose="020B0604020202020204" charset="0"/>
                <a:ea typeface="Inter Medium" panose="020B0604020202020204" charset="0"/>
              </a:rPr>
              <a:t>toutes</a:t>
            </a: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 les 24h et </a:t>
            </a:r>
            <a:r>
              <a:rPr lang="en-US" dirty="0" err="1">
                <a:latin typeface="Inter Medium" panose="020B0604020202020204" charset="0"/>
                <a:ea typeface="Inter Medium" panose="020B0604020202020204" charset="0"/>
              </a:rPr>
              <a:t>surveiller</a:t>
            </a: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 les hotels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Inter Medium" panose="020B0604020202020204" charset="0"/>
                <a:ea typeface="Inter Medium" panose="020B0604020202020204" charset="0"/>
              </a:rPr>
              <a:t>Offrir</a:t>
            </a: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 un choix des </a:t>
            </a:r>
            <a:r>
              <a:rPr lang="en-US" dirty="0" err="1">
                <a:latin typeface="Inter Medium" panose="020B0604020202020204" charset="0"/>
                <a:ea typeface="Inter Medium" panose="020B0604020202020204" charset="0"/>
              </a:rPr>
              <a:t>critères</a:t>
            </a: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 de ranking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Proposer un frontend (</a:t>
            </a:r>
            <a:r>
              <a:rPr lang="en-US" dirty="0" err="1">
                <a:latin typeface="Inter Medium" panose="020B0604020202020204" charset="0"/>
                <a:ea typeface="Inter Medium" panose="020B0604020202020204" charset="0"/>
              </a:rPr>
              <a:t>streamlit</a:t>
            </a: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 par </a:t>
            </a:r>
            <a:r>
              <a:rPr lang="en-US" dirty="0" err="1">
                <a:latin typeface="Inter Medium" panose="020B0604020202020204" charset="0"/>
                <a:ea typeface="Inter Medium" panose="020B0604020202020204" charset="0"/>
              </a:rPr>
              <a:t>exemple</a:t>
            </a: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A40F97C-DC60-55AE-E9E7-9164C53C2B3F}"/>
              </a:ext>
            </a:extLst>
          </p:cNvPr>
          <p:cNvSpPr txBox="1"/>
          <p:nvPr/>
        </p:nvSpPr>
        <p:spPr>
          <a:xfrm>
            <a:off x="751825" y="1907541"/>
            <a:ext cx="4578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3" indent="-285750">
              <a:buFontTx/>
              <a:buChar char="-"/>
            </a:pPr>
            <a:r>
              <a:rPr lang="en-US" dirty="0" err="1">
                <a:latin typeface="Inter Medium" panose="020B0604020202020204" charset="0"/>
                <a:ea typeface="Inter Medium" panose="020B0604020202020204" charset="0"/>
              </a:rPr>
              <a:t>Problèmes</a:t>
            </a: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 de </a:t>
            </a:r>
            <a:r>
              <a:rPr lang="en-US" i="1" dirty="0">
                <a:latin typeface="Inter Medium" panose="020B0604020202020204" charset="0"/>
                <a:ea typeface="Inter Medium" panose="020B0604020202020204" charset="0"/>
              </a:rPr>
              <a:t>droits</a:t>
            </a:r>
            <a:r>
              <a:rPr lang="en-US" dirty="0">
                <a:latin typeface="Inter Medium" panose="020B0604020202020204" charset="0"/>
                <a:ea typeface="Inter Medium" panose="020B0604020202020204" charset="0"/>
              </a:rPr>
              <a:t> et de </a:t>
            </a:r>
            <a:r>
              <a:rPr lang="en-US" i="1" dirty="0" err="1">
                <a:latin typeface="Inter Medium" panose="020B0604020202020204" charset="0"/>
                <a:ea typeface="Inter Medium" panose="020B0604020202020204" charset="0"/>
              </a:rPr>
              <a:t>stabilitié</a:t>
            </a:r>
            <a:endParaRPr lang="en-US" i="1" dirty="0">
              <a:latin typeface="Inter Medium" panose="020B0604020202020204" charset="0"/>
              <a:ea typeface="Inter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17757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299</Words>
  <Application>Microsoft Office PowerPoint</Application>
  <PresentationFormat>Affichage à l'écran (16:9)</PresentationFormat>
  <Paragraphs>43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Inter Medium</vt:lpstr>
      <vt:lpstr>Cascadia Code</vt:lpstr>
      <vt:lpstr>Inter</vt:lpstr>
      <vt:lpstr>Arial</vt:lpstr>
      <vt:lpstr>Inter SemiBold</vt:lpstr>
      <vt:lpstr>Simple Light</vt:lpstr>
      <vt:lpstr>Concepteur développeur en science des données</vt:lpstr>
      <vt:lpstr>Contexte</vt:lpstr>
      <vt:lpstr>Workflow</vt:lpstr>
      <vt:lpstr>Récupération des données: APIs</vt:lpstr>
      <vt:lpstr>Récupération des hotels</vt:lpstr>
      <vt:lpstr>Stockage des données</vt:lpstr>
      <vt:lpstr>Stockage des data: Neon / PostgreSQL</vt:lpstr>
      <vt:lpstr>Présentation PowerPoint</vt:lpstr>
      <vt:lpstr>Conclusions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>Christophe GUILLOT</cp:lastModifiedBy>
  <cp:revision>7</cp:revision>
  <dcterms:modified xsi:type="dcterms:W3CDTF">2025-04-24T21:11:14Z</dcterms:modified>
</cp:coreProperties>
</file>